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Nunito"/>
      <p:regular r:id="rId48"/>
      <p:bold r:id="rId49"/>
      <p:italic r:id="rId50"/>
      <p:boldItalic r:id="rId51"/>
    </p:embeddedFont>
    <p:embeddedFont>
      <p:font typeface="Maven Pro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6680DC-FA94-4E6E-AD71-EB10A0D8257B}">
  <a:tblStyle styleId="{B56680DC-FA94-4E6E-AD71-EB10A0D825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regular.fntdata"/><Relationship Id="rId47" Type="http://schemas.openxmlformats.org/officeDocument/2006/relationships/slide" Target="slides/slide41.xml"/><Relationship Id="rId49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MavenPro-bold.fntdata"/><Relationship Id="rId52" Type="http://schemas.openxmlformats.org/officeDocument/2006/relationships/font" Target="fonts/MavenPr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9884aa8b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9884aa8b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9884aa8b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9884aa8b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Weird data pull. Some of the calls came back with a significantly smaller dataset (len == 2 instead of 29). Brian suggested that might be because some all star pitchers retired.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938e18a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938e18a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Note that there was no all star game in 2020 due to a covid shortened season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938e18ad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938e18ad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938e18ad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938e18ad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different flags, but if theyre all stars, they all fly the W in their home city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938e18ad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938e18ad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9884aa64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9884aa64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ERA+ is an indicator of the runs a pitcher allows (the higher the score, the better the pitcher)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Height is not a good predictor of ERA+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But...wait</a:t>
            </a:r>
            <a:r>
              <a:rPr lang="en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!!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9884aa64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9884aa64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9884aa64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9884aa64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ERA+ is an indicator of the runs a pitcher allows (the higher the score, the better the pitcher)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Height is not a good predictor of ERA+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But...wait</a:t>
            </a:r>
            <a:r>
              <a:rPr lang="en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!!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9884aa8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9884aa8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ERA+ is an indicator of the runs a pitcher allows (the higher the score, the better the pitcher)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Height is not a good predictor of ERA+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But...wait</a:t>
            </a:r>
            <a:r>
              <a:rPr lang="en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!!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9884aa8b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9884aa8b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9884aa64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9884aa64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ERA+ is an indicator of the runs a pitcher allows (the higher the score, the better the pitcher)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Height is not a good predictor of ERA+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But...wait</a:t>
            </a:r>
            <a:r>
              <a:rPr lang="en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!!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9884aa648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9884aa648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ERA+ is an indicator of the runs a pitcher allows (the higher the score, the better the pitcher)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Height is not a good predictor of ERA+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But...wait</a:t>
            </a:r>
            <a:r>
              <a:rPr lang="en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!!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9884aa648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9884aa64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ERA+ is an indicator of the runs a pitcher allows (the higher the score, the better the pitcher)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Height is not a good predictor of ERA+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But...wait</a:t>
            </a:r>
            <a:r>
              <a:rPr lang="en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!!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9884aa648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e9884aa648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ERA+ is an indicator of the runs a pitcher allows (the higher the score, the better the pitcher)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Height is not a good predictor of ERA+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But...wait</a:t>
            </a:r>
            <a:r>
              <a:rPr lang="en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!!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9884aa648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9884aa648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ERA+ is an indicator of the runs a pitcher allows (the higher the score, the better the pitcher)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Height is not a good predictor of ERA+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But...wait</a:t>
            </a:r>
            <a:r>
              <a:rPr lang="en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!!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9884aa64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9884aa64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Pitcher ERA+ was positively correlated for years 2015-2017, but appears to show no correlation in 2018/2019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9884aa8b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9884aa8b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6c408086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6c408086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Note that there was no all star game in 2020 due to a covid shortened season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6c4080864_0_2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6c4080864_0_2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Explain why ERA+ is the best benchmark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6e65b25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e6e65b25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Give short baseball background - you can either walk or strikeout someone if the ball is not put into play.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6c408086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6c408086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6c4080864_0_2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6c4080864_0_2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Explain that ERA plus is a scale to determine how pitching effectiveness, </a:t>
            </a:r>
            <a:r>
              <a:rPr lang="en"/>
              <a:t>typically around 100 is average. As you can see here, ERA plus is generally correlated with K%.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This is a follow up to the bar graph on the previous page.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6c4080864_0_2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6c4080864_0_2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Walks vs ERA+ - interestingly not as correlated.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6c4080864_0_2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6c4080864_0_2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6’2 (74 inches) seems to be a jumping off point for a threshold of all star </a:t>
            </a:r>
            <a:r>
              <a:rPr lang="en"/>
              <a:t>pitchers.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Notice how 72 inches is significantly higher than 73 and 71.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6e65b257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e6e65b25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938e18adf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e938e18ad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e938e18adf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e938e18adf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938e18ad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938e18ad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e9884aa6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e9884aa6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e938e18ad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e938e18ad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9884aa6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9884aa6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ERA+ is an indicator of the runs a pitcher allows (the higher the score, the better the pitcher)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Height is not a good predictor of ERA+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But...wait</a:t>
            </a:r>
            <a:r>
              <a:rPr lang="en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!!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6c4080864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6c408086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938e18ad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e938e18ad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938e18adf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938e18ad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6c4080864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6c4080864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Stats read into DataFrame. All players for all positions from 2015-2020. 49 columns - basically 45 data points for each player for each year.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6c4080864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6c4080864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6c4080864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6c4080864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6c4080864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6c4080864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6c4080864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6c4080864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Relationship Id="rId7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46.png"/><Relationship Id="rId13" Type="http://schemas.openxmlformats.org/officeDocument/2006/relationships/image" Target="../media/image52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5" Type="http://schemas.openxmlformats.org/officeDocument/2006/relationships/image" Target="../media/image42.png"/><Relationship Id="rId6" Type="http://schemas.openxmlformats.org/officeDocument/2006/relationships/image" Target="../media/image53.png"/><Relationship Id="rId7" Type="http://schemas.openxmlformats.org/officeDocument/2006/relationships/image" Target="../media/image38.png"/><Relationship Id="rId8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Relationship Id="rId7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Relationship Id="rId7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MLB All Star Pitchers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2015-2019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5474875" y="3104750"/>
            <a:ext cx="30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Brian Goodman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Timothy Kelley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Daniel Russell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2262175" y="712500"/>
            <a:ext cx="63669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Call</a:t>
            </a:r>
            <a:endParaRPr/>
          </a:p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02" y="1983350"/>
            <a:ext cx="5808650" cy="21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00" y="994599"/>
            <a:ext cx="7326275" cy="28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title"/>
          </p:nvPr>
        </p:nvSpPr>
        <p:spPr>
          <a:xfrm>
            <a:off x="1388550" y="485075"/>
            <a:ext cx="63669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</a:t>
            </a:r>
            <a:endParaRPr/>
          </a:p>
        </p:txBody>
      </p:sp>
      <p:sp>
        <p:nvSpPr>
          <p:cNvPr id="354" name="Google Shape;354;p2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Are there traits of pitchers to predict All-Star status?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looked for relationships between birth place and physical dimensions of the athletes.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type="title"/>
          </p:nvPr>
        </p:nvSpPr>
        <p:spPr>
          <a:xfrm>
            <a:off x="1388550" y="485075"/>
            <a:ext cx="63669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Where to find All Star Pitchers?</a:t>
            </a:r>
            <a:endParaRPr sz="3000"/>
          </a:p>
        </p:txBody>
      </p:sp>
      <p:pic>
        <p:nvPicPr>
          <p:cNvPr id="360" name="Google Shape;3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400" y="1460400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5"/>
          <p:cNvSpPr txBox="1"/>
          <p:nvPr>
            <p:ph idx="1" type="body"/>
          </p:nvPr>
        </p:nvSpPr>
        <p:spPr>
          <a:xfrm>
            <a:off x="302925" y="1815800"/>
            <a:ext cx="32610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Star pitchers were represented from all over the world.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But let’s break it down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idx="1" type="body"/>
          </p:nvPr>
        </p:nvSpPr>
        <p:spPr>
          <a:xfrm>
            <a:off x="344100" y="1487288"/>
            <a:ext cx="32610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more detailed, but harder to visualize, lets keep going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575" y="1041138"/>
            <a:ext cx="3683100" cy="36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6"/>
          <p:cNvSpPr txBox="1"/>
          <p:nvPr>
            <p:ph type="title"/>
          </p:nvPr>
        </p:nvSpPr>
        <p:spPr>
          <a:xfrm>
            <a:off x="1388550" y="94150"/>
            <a:ext cx="63669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All Stars by Country</a:t>
            </a:r>
            <a:endParaRPr sz="5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25" y="1440775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200" y="1440775"/>
            <a:ext cx="4437825" cy="29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7"/>
          <p:cNvSpPr txBox="1"/>
          <p:nvPr>
            <p:ph type="title"/>
          </p:nvPr>
        </p:nvSpPr>
        <p:spPr>
          <a:xfrm>
            <a:off x="777625" y="94150"/>
            <a:ext cx="77316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All Stars by States/Country</a:t>
            </a:r>
            <a:endParaRPr sz="4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type="title"/>
          </p:nvPr>
        </p:nvSpPr>
        <p:spPr>
          <a:xfrm>
            <a:off x="1067400" y="382950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Does Height Predict ERA+?</a:t>
            </a:r>
            <a:endParaRPr sz="3900"/>
          </a:p>
        </p:txBody>
      </p:sp>
      <p:pic>
        <p:nvPicPr>
          <p:cNvPr id="381" name="Google Shape;3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0" y="1338288"/>
            <a:ext cx="274319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98" y="1339600"/>
            <a:ext cx="2743199" cy="182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558" y="1337750"/>
            <a:ext cx="2743199" cy="182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808" y="3165775"/>
            <a:ext cx="2743199" cy="182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8" y="3165775"/>
            <a:ext cx="2743199" cy="182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>
            <p:ph type="title"/>
          </p:nvPr>
        </p:nvSpPr>
        <p:spPr>
          <a:xfrm>
            <a:off x="1060675" y="485075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Angels in the Outliers</a:t>
            </a:r>
            <a:endParaRPr sz="3900"/>
          </a:p>
        </p:txBody>
      </p:sp>
      <p:sp>
        <p:nvSpPr>
          <p:cNvPr id="391" name="Google Shape;391;p29"/>
          <p:cNvSpPr txBox="1"/>
          <p:nvPr>
            <p:ph idx="1" type="body"/>
          </p:nvPr>
        </p:nvSpPr>
        <p:spPr>
          <a:xfrm>
            <a:off x="302925" y="1815800"/>
            <a:ext cx="36027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Could outliers skew the data?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025" y="1419875"/>
            <a:ext cx="4933576" cy="328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"/>
          <p:cNvSpPr txBox="1"/>
          <p:nvPr>
            <p:ph type="title"/>
          </p:nvPr>
        </p:nvSpPr>
        <p:spPr>
          <a:xfrm>
            <a:off x="1067400" y="382950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Does Height Predict ERA+?</a:t>
            </a:r>
            <a:endParaRPr sz="3900"/>
          </a:p>
        </p:txBody>
      </p:sp>
      <p:sp>
        <p:nvSpPr>
          <p:cNvPr id="398" name="Google Shape;398;p30"/>
          <p:cNvSpPr txBox="1"/>
          <p:nvPr>
            <p:ph idx="1" type="body"/>
          </p:nvPr>
        </p:nvSpPr>
        <p:spPr>
          <a:xfrm>
            <a:off x="302925" y="1525025"/>
            <a:ext cx="36027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650" y="1280338"/>
            <a:ext cx="274319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75" y="1427125"/>
            <a:ext cx="4933576" cy="328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651" y="3254287"/>
            <a:ext cx="2743199" cy="182558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0"/>
          <p:cNvSpPr/>
          <p:nvPr/>
        </p:nvSpPr>
        <p:spPr>
          <a:xfrm>
            <a:off x="1296025" y="2720350"/>
            <a:ext cx="318900" cy="534000"/>
          </a:xfrm>
          <a:prstGeom prst="flowChartAlternateProcess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1"/>
          <p:cNvSpPr txBox="1"/>
          <p:nvPr>
            <p:ph type="title"/>
          </p:nvPr>
        </p:nvSpPr>
        <p:spPr>
          <a:xfrm>
            <a:off x="1067400" y="382950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Does Height Predict ERA+?</a:t>
            </a:r>
            <a:endParaRPr sz="3900"/>
          </a:p>
        </p:txBody>
      </p:sp>
      <p:sp>
        <p:nvSpPr>
          <p:cNvPr id="408" name="Google Shape;408;p31"/>
          <p:cNvSpPr txBox="1"/>
          <p:nvPr>
            <p:ph idx="1" type="body"/>
          </p:nvPr>
        </p:nvSpPr>
        <p:spPr>
          <a:xfrm>
            <a:off x="302925" y="1525025"/>
            <a:ext cx="36027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75" y="1427125"/>
            <a:ext cx="4933576" cy="328824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1"/>
          <p:cNvSpPr/>
          <p:nvPr/>
        </p:nvSpPr>
        <p:spPr>
          <a:xfrm>
            <a:off x="2085650" y="1800325"/>
            <a:ext cx="318900" cy="1898100"/>
          </a:xfrm>
          <a:prstGeom prst="flowChartAlternateProcess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2505850" y="1743800"/>
            <a:ext cx="420300" cy="222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2415975" y="772725"/>
            <a:ext cx="4312200" cy="9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project is to uncover data trends among all star MLB pitchers from 2015-2019. We will examine relationships between their strikeout %, ERA (earned run average), BB (walk)%, in their all star seasons, as well as some of their physical dimensions and place of birth (state if domestic, country if foreign born).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"/>
          <p:cNvSpPr txBox="1"/>
          <p:nvPr>
            <p:ph idx="1" type="body"/>
          </p:nvPr>
        </p:nvSpPr>
        <p:spPr>
          <a:xfrm>
            <a:off x="302925" y="1525025"/>
            <a:ext cx="36027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75" y="1427125"/>
            <a:ext cx="4933576" cy="328824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2"/>
          <p:cNvSpPr txBox="1"/>
          <p:nvPr/>
        </p:nvSpPr>
        <p:spPr>
          <a:xfrm>
            <a:off x="6028900" y="1328300"/>
            <a:ext cx="247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2"/>
                </a:solidFill>
                <a:highlight>
                  <a:srgbClr val="FFFFFF"/>
                </a:highlight>
              </a:rPr>
              <a:t> From 2015 to 2017 this pitcher set an American </a:t>
            </a:r>
            <a:r>
              <a:rPr lang="en" sz="950">
                <a:solidFill>
                  <a:srgbClr val="202122"/>
                </a:solidFill>
                <a:highlight>
                  <a:srgbClr val="FFFFFF"/>
                </a:highlight>
              </a:rPr>
              <a:t>League</a:t>
            </a:r>
            <a:r>
              <a:rPr lang="en" sz="950">
                <a:solidFill>
                  <a:srgbClr val="202122"/>
                </a:solidFill>
                <a:highlight>
                  <a:srgbClr val="FFFFFF"/>
                </a:highlight>
              </a:rPr>
              <a:t> record by converting 60 straight saves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6028900" y="1906750"/>
            <a:ext cx="2743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2"/>
                </a:solidFill>
                <a:highlight>
                  <a:srgbClr val="FFFFFF"/>
                </a:highlight>
              </a:rPr>
              <a:t>His 2016 ERA+ of over 800 was with the </a:t>
            </a:r>
            <a:r>
              <a:rPr lang="en" sz="950">
                <a:solidFill>
                  <a:srgbClr val="202122"/>
                </a:solidFill>
                <a:highlight>
                  <a:srgbClr val="FFFFFF"/>
                </a:highlight>
              </a:rPr>
              <a:t>Baltimore</a:t>
            </a:r>
            <a:r>
              <a:rPr lang="en" sz="950">
                <a:solidFill>
                  <a:srgbClr val="202122"/>
                </a:solidFill>
                <a:highlight>
                  <a:srgbClr val="FFFFFF"/>
                </a:highlight>
              </a:rPr>
              <a:t> Orioles, but he finished his career with the NY Yankees.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32"/>
          <p:cNvSpPr/>
          <p:nvPr/>
        </p:nvSpPr>
        <p:spPr>
          <a:xfrm>
            <a:off x="2085650" y="1800325"/>
            <a:ext cx="318900" cy="1898100"/>
          </a:xfrm>
          <a:prstGeom prst="flowChartAlternateProcess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2"/>
          <p:cNvSpPr/>
          <p:nvPr/>
        </p:nvSpPr>
        <p:spPr>
          <a:xfrm>
            <a:off x="2505850" y="1743800"/>
            <a:ext cx="420300" cy="222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2"/>
          <p:cNvSpPr txBox="1"/>
          <p:nvPr>
            <p:ph type="title"/>
          </p:nvPr>
        </p:nvSpPr>
        <p:spPr>
          <a:xfrm>
            <a:off x="1299475" y="417150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A moment for trivia!</a:t>
            </a:r>
            <a:endParaRPr sz="3900"/>
          </a:p>
        </p:txBody>
      </p:sp>
      <p:pic>
        <p:nvPicPr>
          <p:cNvPr id="423" name="Google Shape;4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575" y="2571750"/>
            <a:ext cx="1356164" cy="223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4" name="Google Shape;424;p32"/>
          <p:cNvSpPr txBox="1"/>
          <p:nvPr/>
        </p:nvSpPr>
        <p:spPr>
          <a:xfrm>
            <a:off x="5236900" y="3379300"/>
            <a:ext cx="792000" cy="615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Zack 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Britton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 txBox="1"/>
          <p:nvPr>
            <p:ph type="title"/>
          </p:nvPr>
        </p:nvSpPr>
        <p:spPr>
          <a:xfrm>
            <a:off x="1067400" y="382950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Does Height Predict ERA+?</a:t>
            </a:r>
            <a:endParaRPr sz="3900"/>
          </a:p>
        </p:txBody>
      </p:sp>
      <p:sp>
        <p:nvSpPr>
          <p:cNvPr id="430" name="Google Shape;430;p33"/>
          <p:cNvSpPr txBox="1"/>
          <p:nvPr>
            <p:ph idx="1" type="body"/>
          </p:nvPr>
        </p:nvSpPr>
        <p:spPr>
          <a:xfrm>
            <a:off x="302925" y="1525025"/>
            <a:ext cx="36027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75" y="1427125"/>
            <a:ext cx="4933576" cy="328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901" y="3063650"/>
            <a:ext cx="2743199" cy="1831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8908" y="1199550"/>
            <a:ext cx="2743199" cy="182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/>
          <p:nvPr/>
        </p:nvSpPr>
        <p:spPr>
          <a:xfrm>
            <a:off x="2085650" y="1800325"/>
            <a:ext cx="318900" cy="1898100"/>
          </a:xfrm>
          <a:prstGeom prst="flowChartAlternateProcess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670" y="3204125"/>
            <a:ext cx="2743199" cy="182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670" y="1279800"/>
            <a:ext cx="2743199" cy="182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4"/>
          <p:cNvSpPr txBox="1"/>
          <p:nvPr>
            <p:ph type="title"/>
          </p:nvPr>
        </p:nvSpPr>
        <p:spPr>
          <a:xfrm>
            <a:off x="1067400" y="382950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Does Height Predict ERA+?</a:t>
            </a:r>
            <a:endParaRPr sz="3900"/>
          </a:p>
        </p:txBody>
      </p:sp>
      <p:sp>
        <p:nvSpPr>
          <p:cNvPr id="442" name="Google Shape;442;p34"/>
          <p:cNvSpPr txBox="1"/>
          <p:nvPr>
            <p:ph idx="1" type="body"/>
          </p:nvPr>
        </p:nvSpPr>
        <p:spPr>
          <a:xfrm>
            <a:off x="302925" y="1525025"/>
            <a:ext cx="36027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75" y="1427125"/>
            <a:ext cx="4933576" cy="328824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4"/>
          <p:cNvSpPr/>
          <p:nvPr/>
        </p:nvSpPr>
        <p:spPr>
          <a:xfrm>
            <a:off x="2880825" y="3202225"/>
            <a:ext cx="318900" cy="546300"/>
          </a:xfrm>
          <a:prstGeom prst="flowChartAlternateProcess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708" y="1238425"/>
            <a:ext cx="2743199" cy="182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5"/>
          <p:cNvSpPr txBox="1"/>
          <p:nvPr>
            <p:ph type="title"/>
          </p:nvPr>
        </p:nvSpPr>
        <p:spPr>
          <a:xfrm>
            <a:off x="1067400" y="382950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Does Height Predict ERA+?</a:t>
            </a:r>
            <a:endParaRPr sz="3900"/>
          </a:p>
        </p:txBody>
      </p:sp>
      <p:sp>
        <p:nvSpPr>
          <p:cNvPr id="451" name="Google Shape;451;p35"/>
          <p:cNvSpPr txBox="1"/>
          <p:nvPr>
            <p:ph idx="1" type="body"/>
          </p:nvPr>
        </p:nvSpPr>
        <p:spPr>
          <a:xfrm>
            <a:off x="302925" y="1525025"/>
            <a:ext cx="36027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75" y="1427125"/>
            <a:ext cx="4933576" cy="328824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5"/>
          <p:cNvSpPr/>
          <p:nvPr/>
        </p:nvSpPr>
        <p:spPr>
          <a:xfrm>
            <a:off x="3671175" y="2499700"/>
            <a:ext cx="318900" cy="1016700"/>
          </a:xfrm>
          <a:prstGeom prst="flowChartAlternateProcess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188" y="3068310"/>
            <a:ext cx="2656236" cy="177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783" y="3204125"/>
            <a:ext cx="2743199" cy="182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770" y="1279788"/>
            <a:ext cx="2743199" cy="182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6"/>
          <p:cNvSpPr txBox="1"/>
          <p:nvPr>
            <p:ph type="title"/>
          </p:nvPr>
        </p:nvSpPr>
        <p:spPr>
          <a:xfrm>
            <a:off x="1067400" y="382950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Does Height Predict ERA+?</a:t>
            </a:r>
            <a:endParaRPr sz="3900"/>
          </a:p>
        </p:txBody>
      </p:sp>
      <p:sp>
        <p:nvSpPr>
          <p:cNvPr id="462" name="Google Shape;462;p36"/>
          <p:cNvSpPr txBox="1"/>
          <p:nvPr>
            <p:ph idx="1" type="body"/>
          </p:nvPr>
        </p:nvSpPr>
        <p:spPr>
          <a:xfrm>
            <a:off x="302925" y="1525025"/>
            <a:ext cx="36027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75" y="1427125"/>
            <a:ext cx="4933576" cy="328824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6"/>
          <p:cNvSpPr/>
          <p:nvPr/>
        </p:nvSpPr>
        <p:spPr>
          <a:xfrm>
            <a:off x="4474050" y="3164600"/>
            <a:ext cx="318900" cy="489600"/>
          </a:xfrm>
          <a:prstGeom prst="flowChartAlternateProcess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/>
          <p:nvPr>
            <p:ph type="title"/>
          </p:nvPr>
        </p:nvSpPr>
        <p:spPr>
          <a:xfrm>
            <a:off x="1060675" y="485075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ERA+ Without Outliers</a:t>
            </a:r>
            <a:endParaRPr sz="3900"/>
          </a:p>
        </p:txBody>
      </p:sp>
      <p:pic>
        <p:nvPicPr>
          <p:cNvPr id="470" name="Google Shape;4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25700"/>
            <a:ext cx="2743199" cy="183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97" y="1296587"/>
            <a:ext cx="2743199" cy="1831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608" y="1297300"/>
            <a:ext cx="2743199" cy="182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808" y="3214275"/>
            <a:ext cx="2743199" cy="182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8" y="3214275"/>
            <a:ext cx="2743199" cy="182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 txBox="1"/>
          <p:nvPr>
            <p:ph type="title"/>
          </p:nvPr>
        </p:nvSpPr>
        <p:spPr>
          <a:xfrm>
            <a:off x="1060675" y="485075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ERA+ Without Outliers</a:t>
            </a:r>
            <a:endParaRPr sz="3900"/>
          </a:p>
        </p:txBody>
      </p:sp>
      <p:sp>
        <p:nvSpPr>
          <p:cNvPr id="480" name="Google Shape;480;p38"/>
          <p:cNvSpPr txBox="1"/>
          <p:nvPr>
            <p:ph idx="1" type="body"/>
          </p:nvPr>
        </p:nvSpPr>
        <p:spPr>
          <a:xfrm>
            <a:off x="302925" y="1815800"/>
            <a:ext cx="36027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Conclusion: Pitcher ERA+ was more positively correlated for years 2015-2017, but appears to show no correlation in 2018 &amp; 2019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1" name="Google Shape;481;p38"/>
          <p:cNvGraphicFramePr/>
          <p:nvPr/>
        </p:nvGraphicFramePr>
        <p:xfrm>
          <a:off x="4783400" y="153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{B56680DC-FA94-4E6E-AD71-EB10A0D8257B}</a:tableStyleId>
              </a:tblPr>
              <a:tblGrid>
                <a:gridCol w="644425"/>
                <a:gridCol w="1332675"/>
                <a:gridCol w="1553900"/>
              </a:tblGrid>
              <a:tr h="4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Correlation with outliers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Correlation without outliers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2015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2016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2017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2018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2019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"/>
          <p:cNvSpPr txBox="1"/>
          <p:nvPr>
            <p:ph type="title"/>
          </p:nvPr>
        </p:nvSpPr>
        <p:spPr>
          <a:xfrm>
            <a:off x="1388550" y="485075"/>
            <a:ext cx="63669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487" name="Google Shape;487;p3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trends among All Star Pitchers in Major League Baseball from 2015-2019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"/>
          <p:cNvSpPr txBox="1"/>
          <p:nvPr>
            <p:ph idx="1" type="body"/>
          </p:nvPr>
        </p:nvSpPr>
        <p:spPr>
          <a:xfrm>
            <a:off x="1388625" y="403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325" y="493050"/>
            <a:ext cx="5592617" cy="37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"/>
          <p:cNvSpPr txBox="1"/>
          <p:nvPr>
            <p:ph idx="1" type="body"/>
          </p:nvPr>
        </p:nvSpPr>
        <p:spPr>
          <a:xfrm>
            <a:off x="1388625" y="403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150" y="347425"/>
            <a:ext cx="4969999" cy="37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600"/>
              <a:t>Data Collection</a:t>
            </a:r>
            <a:endParaRPr sz="6600"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 Stats - CSV from https://stathead.com/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Star Rosters - CSV from https://www.baseball-reference.com/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 Physical Dimensions - API from http://lookup-service-prod.mlb.com/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2"/>
          <p:cNvSpPr txBox="1"/>
          <p:nvPr>
            <p:ph idx="1" type="body"/>
          </p:nvPr>
        </p:nvSpPr>
        <p:spPr>
          <a:xfrm>
            <a:off x="1388625" y="4329750"/>
            <a:ext cx="63669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700" y="9"/>
            <a:ext cx="6366900" cy="424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 txBox="1"/>
          <p:nvPr>
            <p:ph idx="1" type="body"/>
          </p:nvPr>
        </p:nvSpPr>
        <p:spPr>
          <a:xfrm>
            <a:off x="1388625" y="403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75" y="135900"/>
            <a:ext cx="5591250" cy="37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 txBox="1"/>
          <p:nvPr>
            <p:ph idx="1" type="body"/>
          </p:nvPr>
        </p:nvSpPr>
        <p:spPr>
          <a:xfrm>
            <a:off x="1388625" y="403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9000" y="-154675"/>
            <a:ext cx="9582998" cy="47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 txBox="1"/>
          <p:nvPr>
            <p:ph type="title"/>
          </p:nvPr>
        </p:nvSpPr>
        <p:spPr>
          <a:xfrm>
            <a:off x="1388550" y="4005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Conclusion</a:t>
            </a:r>
            <a:endParaRPr sz="6000"/>
          </a:p>
        </p:txBody>
      </p:sp>
      <p:sp>
        <p:nvSpPr>
          <p:cNvPr id="523" name="Google Shape;523;p45"/>
          <p:cNvSpPr txBox="1"/>
          <p:nvPr>
            <p:ph idx="1" type="body"/>
          </p:nvPr>
        </p:nvSpPr>
        <p:spPr>
          <a:xfrm>
            <a:off x="518050" y="2712300"/>
            <a:ext cx="81630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Is there predictive value from these insights?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/>
        </p:nvSpPr>
        <p:spPr>
          <a:xfrm>
            <a:off x="1580175" y="374875"/>
            <a:ext cx="56568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Many thanks!!</a:t>
            </a:r>
            <a:endParaRPr b="1" sz="6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29" name="Google Shape;5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25" y="2764125"/>
            <a:ext cx="3238500" cy="68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340000" dist="85725">
              <a:srgbClr val="000000">
                <a:alpha val="50000"/>
              </a:srgbClr>
            </a:outerShdw>
          </a:effectLst>
        </p:spPr>
      </p:pic>
      <p:pic>
        <p:nvPicPr>
          <p:cNvPr id="530" name="Google Shape;5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300" y="1076375"/>
            <a:ext cx="1314450" cy="179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840000" dist="76200">
              <a:srgbClr val="000000">
                <a:alpha val="50000"/>
              </a:srgbClr>
            </a:outerShdw>
          </a:effectLst>
        </p:spPr>
      </p:pic>
      <p:pic>
        <p:nvPicPr>
          <p:cNvPr id="531" name="Google Shape;53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325" y="2764125"/>
            <a:ext cx="2341476" cy="937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34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7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537" name="Google Shape;537;p47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>
            <p:ph idx="1" type="body"/>
          </p:nvPr>
        </p:nvSpPr>
        <p:spPr>
          <a:xfrm>
            <a:off x="807000" y="1505275"/>
            <a:ext cx="32610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more detailed, but harder to visualize, lets keep going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250" y="902988"/>
            <a:ext cx="3683100" cy="36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825" y="1579213"/>
            <a:ext cx="1543050" cy="1285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40000" dist="171450">
              <a:srgbClr val="000000">
                <a:alpha val="50000"/>
              </a:srgbClr>
            </a:outerShdw>
          </a:effectLst>
        </p:spPr>
      </p:pic>
      <p:pic>
        <p:nvPicPr>
          <p:cNvPr id="545" name="Google Shape;5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9962" y="4326390"/>
            <a:ext cx="914400" cy="70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8107" y="4422478"/>
            <a:ext cx="914400" cy="59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62" y="4310823"/>
            <a:ext cx="91440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219" y="2335983"/>
            <a:ext cx="914400" cy="81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4450" y="4310834"/>
            <a:ext cx="914400" cy="65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5883" y="4346799"/>
            <a:ext cx="914400" cy="65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0328" y="4327447"/>
            <a:ext cx="914400" cy="69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260" y="3297147"/>
            <a:ext cx="914400" cy="79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26488" y="4332163"/>
            <a:ext cx="914400" cy="68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49692" y="4327449"/>
            <a:ext cx="827183" cy="6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8"/>
          <p:cNvSpPr txBox="1"/>
          <p:nvPr>
            <p:ph type="title"/>
          </p:nvPr>
        </p:nvSpPr>
        <p:spPr>
          <a:xfrm>
            <a:off x="1388550" y="94150"/>
            <a:ext cx="63669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All Stars by Flag</a:t>
            </a:r>
            <a:endParaRPr sz="5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"/>
          <p:cNvSpPr txBox="1"/>
          <p:nvPr>
            <p:ph type="title"/>
          </p:nvPr>
        </p:nvSpPr>
        <p:spPr>
          <a:xfrm>
            <a:off x="1060675" y="485075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ERA+ Without Outliers</a:t>
            </a:r>
            <a:endParaRPr sz="3900"/>
          </a:p>
        </p:txBody>
      </p:sp>
      <p:sp>
        <p:nvSpPr>
          <p:cNvPr id="561" name="Google Shape;561;p49"/>
          <p:cNvSpPr txBox="1"/>
          <p:nvPr>
            <p:ph idx="1" type="body"/>
          </p:nvPr>
        </p:nvSpPr>
        <p:spPr>
          <a:xfrm>
            <a:off x="302925" y="1815800"/>
            <a:ext cx="36027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Conclusion: Pitcher ERA+ was positively correlated for years 2015-2017, but appears to show no correlation in 2018/2019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427" y="1410142"/>
            <a:ext cx="4498831" cy="302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422" y="1410164"/>
            <a:ext cx="4498831" cy="302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413" y="1410153"/>
            <a:ext cx="4498831" cy="302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416" y="1410169"/>
            <a:ext cx="4498831" cy="302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5422" y="1410151"/>
            <a:ext cx="4498831" cy="302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0"/>
          <p:cNvSpPr txBox="1"/>
          <p:nvPr>
            <p:ph type="title"/>
          </p:nvPr>
        </p:nvSpPr>
        <p:spPr>
          <a:xfrm>
            <a:off x="1060675" y="485075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Does Height Predict ERA+?</a:t>
            </a:r>
            <a:endParaRPr sz="3900"/>
          </a:p>
        </p:txBody>
      </p:sp>
      <p:sp>
        <p:nvSpPr>
          <p:cNvPr id="572" name="Google Shape;572;p50"/>
          <p:cNvSpPr txBox="1"/>
          <p:nvPr>
            <p:ph idx="1" type="body"/>
          </p:nvPr>
        </p:nvSpPr>
        <p:spPr>
          <a:xfrm>
            <a:off x="302925" y="1815800"/>
            <a:ext cx="36027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ERA+ is an indicator of the runs a pitcher allows (the higher the score, the better the pitcher)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688" y="1323419"/>
            <a:ext cx="4427740" cy="34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762" y="1301385"/>
            <a:ext cx="4483599" cy="350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117" y="1322675"/>
            <a:ext cx="4428882" cy="34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5125" y="1267463"/>
            <a:ext cx="4428877" cy="346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5127" y="1322663"/>
            <a:ext cx="4428867" cy="346707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0"/>
          <p:cNvSpPr txBox="1"/>
          <p:nvPr>
            <p:ph idx="1" type="body"/>
          </p:nvPr>
        </p:nvSpPr>
        <p:spPr>
          <a:xfrm>
            <a:off x="302925" y="2685150"/>
            <a:ext cx="36027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Conclusion: Height is not a good predictor of ERA+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But...wait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!!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1"/>
          <p:cNvSpPr txBox="1"/>
          <p:nvPr>
            <p:ph type="title"/>
          </p:nvPr>
        </p:nvSpPr>
        <p:spPr>
          <a:xfrm>
            <a:off x="1067400" y="382950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Does Height Predict ERA+?</a:t>
            </a:r>
            <a:endParaRPr sz="3900"/>
          </a:p>
        </p:txBody>
      </p:sp>
      <p:sp>
        <p:nvSpPr>
          <p:cNvPr id="584" name="Google Shape;584;p51"/>
          <p:cNvSpPr txBox="1"/>
          <p:nvPr>
            <p:ph idx="1" type="body"/>
          </p:nvPr>
        </p:nvSpPr>
        <p:spPr>
          <a:xfrm>
            <a:off x="302925" y="1525025"/>
            <a:ext cx="36027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75" y="1525393"/>
            <a:ext cx="2350080" cy="171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663" y="1525089"/>
            <a:ext cx="2350669" cy="171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6041" y="1525025"/>
            <a:ext cx="2350684" cy="171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4500" y="3066020"/>
            <a:ext cx="2350679" cy="171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0648" y="3066017"/>
            <a:ext cx="2350674" cy="1714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/>
          <p:nvPr>
            <p:ph type="title"/>
          </p:nvPr>
        </p:nvSpPr>
        <p:spPr>
          <a:xfrm>
            <a:off x="1388550" y="485075"/>
            <a:ext cx="63669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900"/>
              <a:t>All-Stars vs. League</a:t>
            </a:r>
            <a:endParaRPr sz="4900"/>
          </a:p>
        </p:txBody>
      </p:sp>
      <p:pic>
        <p:nvPicPr>
          <p:cNvPr id="595" name="Google Shape;5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950" y="1379525"/>
            <a:ext cx="4120049" cy="34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2"/>
          <p:cNvSpPr txBox="1"/>
          <p:nvPr>
            <p:ph idx="1" type="body"/>
          </p:nvPr>
        </p:nvSpPr>
        <p:spPr>
          <a:xfrm>
            <a:off x="302925" y="1815800"/>
            <a:ext cx="36027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much better are the All Star pitchers over the League?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950" y="1379525"/>
            <a:ext cx="4120049" cy="341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425" y="1379525"/>
            <a:ext cx="4557568" cy="341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3"/>
          <p:cNvSpPr txBox="1"/>
          <p:nvPr>
            <p:ph type="title"/>
          </p:nvPr>
        </p:nvSpPr>
        <p:spPr>
          <a:xfrm>
            <a:off x="1060675" y="485075"/>
            <a:ext cx="70092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ERA+ Without Outliers</a:t>
            </a:r>
            <a:endParaRPr sz="3900"/>
          </a:p>
        </p:txBody>
      </p:sp>
      <p:sp>
        <p:nvSpPr>
          <p:cNvPr id="604" name="Google Shape;604;p53"/>
          <p:cNvSpPr txBox="1"/>
          <p:nvPr>
            <p:ph idx="1" type="body"/>
          </p:nvPr>
        </p:nvSpPr>
        <p:spPr>
          <a:xfrm>
            <a:off x="302925" y="1815800"/>
            <a:ext cx="36027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Conclusion: Pitcher ERA+ was positively correlated for years 2015-2017, but </a:t>
            </a:r>
            <a:r>
              <a:rPr lang="en"/>
              <a:t>appears to show no correlation in 2018/2019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427" y="1410142"/>
            <a:ext cx="4498831" cy="302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422" y="1410164"/>
            <a:ext cx="4498831" cy="302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413" y="1410153"/>
            <a:ext cx="4498831" cy="302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416" y="1410169"/>
            <a:ext cx="4498831" cy="302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5422" y="1410151"/>
            <a:ext cx="4498831" cy="302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813325" y="147675"/>
            <a:ext cx="7538400" cy="12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Player Stats</a:t>
            </a:r>
            <a:endParaRPr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75" y="1365125"/>
            <a:ext cx="7842774" cy="32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451850" y="418800"/>
            <a:ext cx="82464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Placed player name and ‘shortname’ in separate columns</a:t>
            </a:r>
            <a:endParaRPr sz="2400"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Convert KK% and BB% to their decimal representation</a:t>
            </a:r>
            <a:endParaRPr sz="2400"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Remove unneeded columns</a:t>
            </a:r>
            <a:endParaRPr sz="2400"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38" y="2665962"/>
            <a:ext cx="8148274" cy="12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394575" y="102500"/>
            <a:ext cx="82506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Rearranged columns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Removed 2020 (incomplete season)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726" y="1543327"/>
            <a:ext cx="5557701" cy="308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0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063" y="453000"/>
            <a:ext cx="2181225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1388550" y="253100"/>
            <a:ext cx="6366900" cy="14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50"/>
              <a:t>Merge</a:t>
            </a:r>
            <a:endParaRPr sz="66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Generated a dataframe of stats for all star pitchers for each year they pitched as an all star which we then exported to reference while generating charts.</a:t>
            </a:r>
            <a:endParaRPr sz="2000"/>
          </a:p>
        </p:txBody>
      </p:sp>
      <p:sp>
        <p:nvSpPr>
          <p:cNvPr id="331" name="Google Shape;331;p2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5" y="1942600"/>
            <a:ext cx="8839200" cy="57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38" y="2603263"/>
            <a:ext cx="494347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1013" y="4460313"/>
            <a:ext cx="5591175" cy="39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